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2"/>
    </p:embeddedFont>
    <p:embeddedFont>
      <p:font typeface="Calibri" panose="020F0502020204030204" pitchFamily="34" charset="0"/>
      <p:regular r:id="rId13"/>
      <p:bold r:id="rId14"/>
      <p:italic r:id="rId15"/>
      <p:boldItalic r:id="rId16"/>
    </p:embeddedFont>
    <p:embeddedFont>
      <p:font typeface="Garet" panose="020B0604020202020204" charset="0"/>
      <p:regular r:id="rId17"/>
    </p:embeddedFont>
    <p:embeddedFont>
      <p:font typeface="Garet Bold" panose="020B0604020202020204" charset="0"/>
      <p:regular r:id="rId18"/>
    </p:embeddedFont>
    <p:embeddedFont>
      <p:font typeface="Glacial Indifference" panose="020B0604020202020204" charset="0"/>
      <p:regular r:id="rId19"/>
    </p:embeddedFont>
    <p:embeddedFont>
      <p:font typeface="Glacial Indifference Bold" panose="020B0604020202020204" charset="0"/>
      <p:regular r:id="rId20"/>
    </p:embeddedFont>
    <p:embeddedFont>
      <p:font typeface="League Spartan" panose="020B0604020202020204" charset="0"/>
      <p:regular r:id="rId21"/>
    </p:embeddedFont>
    <p:embeddedFont>
      <p:font typeface="Mont Bold" panose="020B0604020202020204" charset="0"/>
      <p:regular r:id="rId22"/>
    </p:embeddedFont>
    <p:embeddedFont>
      <p:font typeface="Poppins" panose="000005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7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009D78-9EB7-40FE-B105-C2AA66A56448}" type="datetimeFigureOut">
              <a:rPr lang="en-IN" smtClean="0"/>
              <a:t>28-10-2023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6473AC-2D16-4645-82E3-0D4BCE76F67B}" type="slidenum">
              <a:rPr lang="en-IN" smtClean="0"/>
              <a:t>‹#›</a:t>
            </a:fld>
            <a:endParaRPr lang="en-IN"/>
          </a:p>
        </p:txBody>
      </p:sp>
    </p:spTree>
    <p:extLst>
      <p:ext uri="{BB962C8B-B14F-4D97-AF65-F5344CB8AC3E}">
        <p14:creationId xmlns:p14="http://schemas.microsoft.com/office/powerpoint/2010/main" val="8120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C6473AC-2D16-4645-82E3-0D4BCE76F67B}" type="slidenum">
              <a:rPr lang="en-IN" smtClean="0"/>
              <a:t>8</a:t>
            </a:fld>
            <a:endParaRPr lang="en-IN"/>
          </a:p>
        </p:txBody>
      </p:sp>
    </p:spTree>
    <p:extLst>
      <p:ext uri="{BB962C8B-B14F-4D97-AF65-F5344CB8AC3E}">
        <p14:creationId xmlns:p14="http://schemas.microsoft.com/office/powerpoint/2010/main" val="88272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8" y="3645694"/>
            <a:ext cx="16334457" cy="1846659"/>
          </a:xfrm>
          <a:prstGeom prst="rect">
            <a:avLst/>
          </a:prstGeom>
        </p:spPr>
        <p:txBody>
          <a:bodyPr wrap="square" lIns="0" tIns="0" rIns="0" bIns="0" rtlCol="0" anchor="t">
            <a:spAutoFit/>
          </a:bodyPr>
          <a:lstStyle/>
          <a:p>
            <a:pPr algn="ctr">
              <a:lnSpc>
                <a:spcPts val="14400"/>
              </a:lnSpc>
            </a:pPr>
            <a:r>
              <a:rPr lang="en-US" sz="12000" dirty="0">
                <a:solidFill>
                  <a:srgbClr val="FFFFFF"/>
                </a:solidFill>
                <a:latin typeface="Mont Bold"/>
              </a:rPr>
              <a:t>INCOGNITO MODE</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101857"/>
          </a:xfrm>
          <a:prstGeom prst="rect">
            <a:avLst/>
          </a:prstGeom>
        </p:spPr>
        <p:txBody>
          <a:bodyPr lIns="0" tIns="0" rIns="0" bIns="0" rtlCol="0" anchor="t">
            <a:spAutoFit/>
          </a:bodyPr>
          <a:lstStyle/>
          <a:p>
            <a:pPr marL="0" lvl="0" indent="0" algn="l">
              <a:lnSpc>
                <a:spcPts val="7967"/>
              </a:lnSpc>
              <a:spcBef>
                <a:spcPct val="0"/>
              </a:spcBef>
            </a:pPr>
            <a:r>
              <a:rPr lang="en-US" sz="7967" dirty="0">
                <a:solidFill>
                  <a:srgbClr val="F5F5F3"/>
                </a:solidFill>
                <a:latin typeface="League Spartan"/>
              </a:rPr>
              <a:t>Online Cookbook</a:t>
            </a:r>
            <a:endParaRPr lang="en-US" sz="7967" u="none" strike="noStrike" dirty="0">
              <a:solidFill>
                <a:srgbClr val="F5F5F3"/>
              </a:solidFill>
              <a:latin typeface="League Spartan"/>
            </a:endParaRPr>
          </a:p>
        </p:txBody>
      </p:sp>
      <p:sp>
        <p:nvSpPr>
          <p:cNvPr id="6" name="TextBox 6"/>
          <p:cNvSpPr txBox="1"/>
          <p:nvPr/>
        </p:nvSpPr>
        <p:spPr>
          <a:xfrm>
            <a:off x="883497" y="3986083"/>
            <a:ext cx="7696631" cy="1133772"/>
          </a:xfrm>
          <a:prstGeom prst="rect">
            <a:avLst/>
          </a:prstGeom>
        </p:spPr>
        <p:txBody>
          <a:bodyPr lIns="0" tIns="0" rIns="0" bIns="0" rtlCol="0" anchor="t">
            <a:spAutoFit/>
          </a:bodyPr>
          <a:lstStyle/>
          <a:p>
            <a:pPr marL="0" lvl="0" indent="0" algn="l">
              <a:lnSpc>
                <a:spcPts val="2954"/>
              </a:lnSpc>
              <a:spcBef>
                <a:spcPct val="0"/>
              </a:spcBef>
            </a:pPr>
            <a:r>
              <a:rPr lang="en-US" sz="1969" dirty="0">
                <a:solidFill>
                  <a:srgbClr val="F5F5F3"/>
                </a:solidFill>
                <a:latin typeface="Mont Bold"/>
              </a:rPr>
              <a:t>To solve the problem of missing ingredients which might lead to failure of the recipe and also solves the problem of not having a concrete budget.</a:t>
            </a:r>
            <a:endParaRPr lang="en-US" sz="1969" u="none" strike="noStrike" dirty="0">
              <a:solidFill>
                <a:srgbClr val="F5F5F3"/>
              </a:solidFill>
              <a:latin typeface="Mont Bold"/>
            </a:endParaRPr>
          </a:p>
        </p:txBody>
      </p:sp>
      <p:sp>
        <p:nvSpPr>
          <p:cNvPr id="7" name="TextBox 7"/>
          <p:cNvSpPr txBox="1"/>
          <p:nvPr/>
        </p:nvSpPr>
        <p:spPr>
          <a:xfrm>
            <a:off x="903091" y="5355470"/>
            <a:ext cx="7696631" cy="1518493"/>
          </a:xfrm>
          <a:prstGeom prst="rect">
            <a:avLst/>
          </a:prstGeom>
        </p:spPr>
        <p:txBody>
          <a:bodyPr lIns="0" tIns="0" rIns="0" bIns="0" rtlCol="0" anchor="t">
            <a:spAutoFit/>
          </a:bodyPr>
          <a:lstStyle/>
          <a:p>
            <a:pPr marL="0" lvl="0" indent="0" algn="l">
              <a:lnSpc>
                <a:spcPts val="2954"/>
              </a:lnSpc>
              <a:spcBef>
                <a:spcPct val="0"/>
              </a:spcBef>
            </a:pPr>
            <a:r>
              <a:rPr lang="en-US" sz="1969" dirty="0">
                <a:solidFill>
                  <a:srgbClr val="F5F5F3"/>
                </a:solidFill>
                <a:latin typeface="Mont Bold"/>
              </a:rPr>
              <a:t>Our solution aims to help beginner cooks and many bachelors living by themselves who want to try out some new dishes and also our solution helps them to cook basic dishes to survive.</a:t>
            </a:r>
            <a:endParaRPr lang="en-US" sz="1969" u="none" strike="noStrike" dirty="0">
              <a:solidFill>
                <a:srgbClr val="F5F5F3"/>
              </a:solidFill>
              <a:latin typeface="Mont Bold"/>
            </a:endParaRPr>
          </a:p>
        </p:txBody>
      </p:sp>
      <p:sp>
        <p:nvSpPr>
          <p:cNvPr id="8" name="TextBox 8"/>
          <p:cNvSpPr txBox="1"/>
          <p:nvPr/>
        </p:nvSpPr>
        <p:spPr>
          <a:xfrm>
            <a:off x="927040" y="7298950"/>
            <a:ext cx="9436160" cy="2287934"/>
          </a:xfrm>
          <a:prstGeom prst="rect">
            <a:avLst/>
          </a:prstGeom>
        </p:spPr>
        <p:txBody>
          <a:bodyPr wrap="square"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Publishers and bookstores have noticed a positive trend in the past few years: Their cookbook sales are jumping, with cookbooks flying off the shelves. Always a popular category, cookbook sales have soared in the past three years. In 2021, cookbook sales were 42% higher than they were the year before. Since then, the upward trend has remained steady. Cookbook sales have not slowed down.</a:t>
            </a: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228972"/>
            <a:ext cx="7626482" cy="3596237"/>
            <a:chOff x="0" y="0"/>
            <a:chExt cx="10168642" cy="4794983"/>
          </a:xfrm>
        </p:grpSpPr>
        <p:sp>
          <p:nvSpPr>
            <p:cNvPr id="11" name="TextBox 11"/>
            <p:cNvSpPr txBox="1"/>
            <p:nvPr/>
          </p:nvSpPr>
          <p:spPr>
            <a:xfrm>
              <a:off x="0" y="2924366"/>
              <a:ext cx="10168642" cy="1870616"/>
            </a:xfrm>
            <a:prstGeom prst="rect">
              <a:avLst/>
            </a:prstGeom>
          </p:spPr>
          <p:txBody>
            <a:bodyPr lIns="0" tIns="0" rIns="0" bIns="0" rtlCol="0" anchor="t">
              <a:spAutoFit/>
            </a:bodyPr>
            <a:lstStyle/>
            <a:p>
              <a:pPr marL="0" lvl="0" indent="0" algn="l">
                <a:lnSpc>
                  <a:spcPts val="3777"/>
                </a:lnSpc>
                <a:spcBef>
                  <a:spcPct val="0"/>
                </a:spcBef>
              </a:pPr>
              <a:r>
                <a:rPr lang="en-US" sz="2905" u="none" strike="noStrike">
                  <a:solidFill>
                    <a:srgbClr val="FFFFFF"/>
                  </a:solidFill>
                  <a:latin typeface="Glacial Indifference"/>
                </a:rPr>
                <a:t>Our innovative business strategy combines profit-making with social impact to create a sustainable solution for the tech industry.</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748552" y="4673042"/>
            <a:ext cx="9118396" cy="2130044"/>
            <a:chOff x="0" y="-66675"/>
            <a:chExt cx="12157861" cy="1088914"/>
          </a:xfrm>
        </p:grpSpPr>
        <p:sp>
          <p:nvSpPr>
            <p:cNvPr id="7" name="TextBox 7"/>
            <p:cNvSpPr txBox="1"/>
            <p:nvPr/>
          </p:nvSpPr>
          <p:spPr>
            <a:xfrm>
              <a:off x="0" y="-66675"/>
              <a:ext cx="12157861" cy="1064146"/>
            </a:xfrm>
            <a:prstGeom prst="rect">
              <a:avLst/>
            </a:prstGeom>
          </p:spPr>
          <p:txBody>
            <a:bodyPr lIns="0" tIns="0" rIns="0" bIns="0" rtlCol="0" anchor="t">
              <a:spAutoFit/>
            </a:bodyPr>
            <a:lstStyle/>
            <a:p>
              <a:pPr marL="342900" lvl="0" indent="-342900" algn="l">
                <a:lnSpc>
                  <a:spcPts val="3341"/>
                </a:lnSpc>
                <a:spcBef>
                  <a:spcPct val="0"/>
                </a:spcBef>
                <a:buFont typeface="Arial" panose="020B0604020202020204" pitchFamily="34" charset="0"/>
                <a:buChar char="•"/>
              </a:pPr>
              <a:r>
                <a:rPr lang="en-US" sz="2227" u="none" strike="noStrike" dirty="0">
                  <a:solidFill>
                    <a:srgbClr val="F5F5F3"/>
                  </a:solidFill>
                  <a:latin typeface="Glacial Indifference Bold"/>
                </a:rPr>
                <a:t>Our website allow use</a:t>
              </a:r>
              <a:r>
                <a:rPr lang="en-US" sz="2227" dirty="0">
                  <a:solidFill>
                    <a:srgbClr val="F5F5F3"/>
                  </a:solidFill>
                  <a:latin typeface="Glacial Indifference Bold"/>
                </a:rPr>
                <a:t>rs to easily access the recipes.</a:t>
              </a:r>
            </a:p>
            <a:p>
              <a:pPr marL="342900" lvl="0" indent="-342900" algn="l">
                <a:lnSpc>
                  <a:spcPts val="3341"/>
                </a:lnSpc>
                <a:spcBef>
                  <a:spcPct val="0"/>
                </a:spcBef>
                <a:buFont typeface="Arial" panose="020B0604020202020204" pitchFamily="34" charset="0"/>
                <a:buChar char="•"/>
              </a:pPr>
              <a:r>
                <a:rPr lang="en-US" sz="2227" u="none" strike="noStrike" dirty="0">
                  <a:solidFill>
                    <a:srgbClr val="F5F5F3"/>
                  </a:solidFill>
                  <a:latin typeface="Glacial Indifference Bold"/>
                </a:rPr>
                <a:t>Gets rid </a:t>
              </a:r>
              <a:r>
                <a:rPr lang="en-US" sz="2227" dirty="0">
                  <a:solidFill>
                    <a:srgbClr val="F5F5F3"/>
                  </a:solidFill>
                  <a:latin typeface="Glacial Indifference Bold"/>
                </a:rPr>
                <a:t>of the boring UIs of the other cookbooks.</a:t>
              </a:r>
            </a:p>
            <a:p>
              <a:pPr marL="342900" lvl="0" indent="-342900" algn="l">
                <a:lnSpc>
                  <a:spcPts val="3341"/>
                </a:lnSpc>
                <a:spcBef>
                  <a:spcPct val="0"/>
                </a:spcBef>
                <a:buFont typeface="Arial" panose="020B0604020202020204" pitchFamily="34" charset="0"/>
                <a:buChar char="•"/>
              </a:pPr>
              <a:r>
                <a:rPr lang="en-US" sz="2227" u="none" strike="noStrike" dirty="0">
                  <a:solidFill>
                    <a:srgbClr val="F5F5F3"/>
                  </a:solidFill>
                  <a:latin typeface="Glacial Indifference Bold"/>
                </a:rPr>
                <a:t>Efficient budget management.</a:t>
              </a:r>
            </a:p>
            <a:p>
              <a:pPr marL="342900" lvl="0" indent="-342900" algn="l">
                <a:lnSpc>
                  <a:spcPts val="3341"/>
                </a:lnSpc>
                <a:spcBef>
                  <a:spcPct val="0"/>
                </a:spcBef>
                <a:buFont typeface="Arial" panose="020B0604020202020204" pitchFamily="34" charset="0"/>
                <a:buChar char="•"/>
              </a:pPr>
              <a:r>
                <a:rPr lang="en-US" sz="2227" dirty="0">
                  <a:solidFill>
                    <a:srgbClr val="F5F5F3"/>
                  </a:solidFill>
                  <a:latin typeface="Glacial Indifference Bold"/>
                </a:rPr>
                <a:t>Has a easy and interactive navigation.</a:t>
              </a:r>
            </a:p>
            <a:p>
              <a:pPr marL="342900" lvl="0" indent="-342900" algn="l">
                <a:lnSpc>
                  <a:spcPts val="3341"/>
                </a:lnSpc>
                <a:spcBef>
                  <a:spcPct val="0"/>
                </a:spcBef>
                <a:buFont typeface="Arial" panose="020B0604020202020204" pitchFamily="34" charset="0"/>
                <a:buChar char="•"/>
              </a:pPr>
              <a:r>
                <a:rPr lang="en-US" sz="2227" u="none" strike="noStrike" dirty="0">
                  <a:solidFill>
                    <a:srgbClr val="F5F5F3"/>
                  </a:solidFill>
                  <a:latin typeface="Glacial Indifference Bold"/>
                </a:rPr>
                <a:t>Has a set of ingredients for each recipe.</a:t>
              </a:r>
            </a:p>
          </p:txBody>
        </p:sp>
        <p:sp>
          <p:nvSpPr>
            <p:cNvPr id="8" name="TextBox 8"/>
            <p:cNvSpPr txBox="1"/>
            <p:nvPr/>
          </p:nvSpPr>
          <p:spPr>
            <a:xfrm>
              <a:off x="0" y="823466"/>
              <a:ext cx="12157861" cy="198773"/>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a:t>
              </a: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2456641"/>
            <a:ext cx="8408404" cy="3810906"/>
            <a:chOff x="0" y="142875"/>
            <a:chExt cx="11211206" cy="5081208"/>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8"/>
              <a:ext cx="11211206" cy="1243931"/>
            </a:xfrm>
            <a:prstGeom prst="rect">
              <a:avLst/>
            </a:prstGeom>
          </p:spPr>
          <p:txBody>
            <a:bodyPr lIns="0" tIns="0" rIns="0" bIns="0" rtlCol="0" anchor="t">
              <a:spAutoFit/>
            </a:bodyPr>
            <a:lstStyle/>
            <a:p>
              <a:pPr marL="0" lvl="0" indent="0" algn="l">
                <a:lnSpc>
                  <a:spcPts val="3750"/>
                </a:lnSpc>
                <a:spcBef>
                  <a:spcPct val="0"/>
                </a:spcBef>
              </a:pPr>
              <a:r>
                <a:rPr lang="en-US" sz="2500" dirty="0">
                  <a:solidFill>
                    <a:srgbClr val="F5F5F3"/>
                  </a:solidFill>
                  <a:latin typeface="Glacial Indifference Bold"/>
                </a:rPr>
                <a:t>To spread the information of various recipes of various dishes to the foodie community.</a:t>
              </a:r>
              <a:endParaRPr lang="en-US" sz="2500" u="none" strike="noStrike" dirty="0">
                <a:solidFill>
                  <a:srgbClr val="F5F5F3"/>
                </a:solidFill>
                <a:latin typeface="Glacial Indifference Bold"/>
              </a:endParaRPr>
            </a:p>
          </p:txBody>
        </p:sp>
        <p:sp>
          <p:nvSpPr>
            <p:cNvPr id="6" name="TextBox 6"/>
            <p:cNvSpPr txBox="1"/>
            <p:nvPr/>
          </p:nvSpPr>
          <p:spPr>
            <a:xfrm>
              <a:off x="0" y="3980152"/>
              <a:ext cx="11211206" cy="124393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We’ll measure our social impact through feedback forms and thorough social media pages.</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517306" y="5669849"/>
            <a:ext cx="5970165" cy="2285049"/>
          </a:xfrm>
          <a:prstGeom prst="rect">
            <a:avLst/>
          </a:prstGeom>
        </p:spPr>
        <p:txBody>
          <a:bodyPr lIns="0" tIns="0" rIns="0" bIns="0" rtlCol="0" anchor="t">
            <a:spAutoFit/>
          </a:bodyPr>
          <a:lstStyle/>
          <a:p>
            <a:pPr marL="0" lvl="0" indent="0" algn="l">
              <a:lnSpc>
                <a:spcPts val="2957"/>
              </a:lnSpc>
              <a:spcBef>
                <a:spcPct val="0"/>
              </a:spcBef>
            </a:pPr>
            <a:r>
              <a:rPr lang="en-US" sz="2274" u="none" strike="noStrike" dirty="0">
                <a:solidFill>
                  <a:srgbClr val="F5F5F3"/>
                </a:solidFill>
                <a:latin typeface="Glacial Indifference"/>
              </a:rPr>
              <a:t>Our website would generate mainly in the form of subscriptions</a:t>
            </a:r>
            <a:r>
              <a:rPr lang="en-US" sz="2274" dirty="0">
                <a:solidFill>
                  <a:srgbClr val="F5F5F3"/>
                </a:solidFill>
                <a:latin typeface="Glacial Indifference"/>
              </a:rPr>
              <a:t>. We’ll be using freemium business model where we will be providing limited recipes and limited functionalities for free and if the user wants to know more we’ll be providing a premium version of the website.</a:t>
            </a:r>
            <a:endParaRPr lang="en-US" sz="2274" u="none" strike="noStrike" dirty="0">
              <a:solidFill>
                <a:srgbClr val="F5F5F3"/>
              </a:solidFill>
              <a:latin typeface="Glacial Indifference"/>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3339184"/>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UTILIZES A VARIETY OF TECHNOLOGIES INCLUDING PROGRAMMING LANGUAGES LIKE HTML, CSS, JAVASCRIPT AND </a:t>
            </a:r>
            <a:r>
              <a:rPr lang="en-US" sz="2954" dirty="0">
                <a:solidFill>
                  <a:srgbClr val="F5F5F3"/>
                </a:solidFill>
                <a:latin typeface="Glacial Indifference Bold"/>
              </a:rPr>
              <a:t>REACTJS</a:t>
            </a:r>
            <a:r>
              <a:rPr lang="en-US" sz="2954" u="none" strike="noStrike" dirty="0">
                <a:solidFill>
                  <a:srgbClr val="F5F5F3"/>
                </a:solidFill>
                <a:latin typeface="Glacial Indifference Bold"/>
              </a:rPr>
              <a:t>, FOR BACKEND WILL BE USING MYSQL AS WELL AS TOOLS LIKE GITHUB AND AWS.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21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955800" y="3086101"/>
            <a:ext cx="3920999" cy="4879134"/>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6947515" y="3597184"/>
            <a:ext cx="3535026" cy="4287833"/>
            <a:chOff x="539405" y="25827"/>
            <a:chExt cx="1157357" cy="1403823"/>
          </a:xfrm>
        </p:grpSpPr>
        <p:sp>
          <p:nvSpPr>
            <p:cNvPr id="9" name="Freeform 9"/>
            <p:cNvSpPr/>
            <p:nvPr/>
          </p:nvSpPr>
          <p:spPr>
            <a:xfrm>
              <a:off x="539405" y="25827"/>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12" name="Group 12"/>
          <p:cNvGrpSpPr/>
          <p:nvPr/>
        </p:nvGrpSpPr>
        <p:grpSpPr>
          <a:xfrm>
            <a:off x="12861613" y="3597185"/>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455779" y="5615409"/>
            <a:ext cx="2687924" cy="894219"/>
          </a:xfrm>
          <a:prstGeom prst="rect">
            <a:avLst/>
          </a:prstGeom>
        </p:spPr>
        <p:txBody>
          <a:bodyPr lIns="0" tIns="0" rIns="0" bIns="0" rtlCol="0" anchor="t">
            <a:spAutoFit/>
          </a:bodyPr>
          <a:lstStyle/>
          <a:p>
            <a:pPr algn="ctr">
              <a:lnSpc>
                <a:spcPts val="3410"/>
              </a:lnSpc>
            </a:pPr>
            <a:r>
              <a:rPr lang="en-US" sz="3410" dirty="0" err="1">
                <a:solidFill>
                  <a:srgbClr val="FFBD59"/>
                </a:solidFill>
                <a:latin typeface="Garet Bold"/>
              </a:rPr>
              <a:t>Praneeth</a:t>
            </a:r>
            <a:r>
              <a:rPr lang="en-US" sz="3410" dirty="0">
                <a:solidFill>
                  <a:srgbClr val="FFBD59"/>
                </a:solidFill>
                <a:latin typeface="Garet Bold"/>
              </a:rPr>
              <a:t> </a:t>
            </a:r>
            <a:r>
              <a:rPr lang="en-US" sz="3410" dirty="0" err="1">
                <a:solidFill>
                  <a:srgbClr val="FFBD59"/>
                </a:solidFill>
                <a:latin typeface="Garet Bold"/>
              </a:rPr>
              <a:t>Yeddu</a:t>
            </a:r>
            <a:endParaRPr lang="en-US" sz="3410" dirty="0">
              <a:solidFill>
                <a:srgbClr val="FFBD59"/>
              </a:solidFill>
              <a:latin typeface="Garet Bold"/>
            </a:endParaRPr>
          </a:p>
        </p:txBody>
      </p:sp>
      <p:sp>
        <p:nvSpPr>
          <p:cNvPr id="22" name="TextBox 22"/>
          <p:cNvSpPr txBox="1"/>
          <p:nvPr/>
        </p:nvSpPr>
        <p:spPr>
          <a:xfrm>
            <a:off x="2284505" y="6981248"/>
            <a:ext cx="1859198" cy="296428"/>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Garet"/>
              </a:rPr>
              <a:t>Leader</a:t>
            </a:r>
          </a:p>
        </p:txBody>
      </p:sp>
      <p:sp>
        <p:nvSpPr>
          <p:cNvPr id="23" name="TextBox 23"/>
          <p:cNvSpPr txBox="1"/>
          <p:nvPr/>
        </p:nvSpPr>
        <p:spPr>
          <a:xfrm>
            <a:off x="7396336" y="5662213"/>
            <a:ext cx="2687924" cy="894219"/>
          </a:xfrm>
          <a:prstGeom prst="rect">
            <a:avLst/>
          </a:prstGeom>
        </p:spPr>
        <p:txBody>
          <a:bodyPr lIns="0" tIns="0" rIns="0" bIns="0" rtlCol="0" anchor="t">
            <a:spAutoFit/>
          </a:bodyPr>
          <a:lstStyle/>
          <a:p>
            <a:pPr marL="0" lvl="0" indent="0" algn="ctr">
              <a:lnSpc>
                <a:spcPts val="3410"/>
              </a:lnSpc>
            </a:pPr>
            <a:r>
              <a:rPr lang="en-US" sz="3410" dirty="0">
                <a:solidFill>
                  <a:srgbClr val="FFBD59"/>
                </a:solidFill>
                <a:latin typeface="Garet Bold"/>
              </a:rPr>
              <a:t>Yavish Sahrawat</a:t>
            </a:r>
          </a:p>
        </p:txBody>
      </p:sp>
      <p:sp>
        <p:nvSpPr>
          <p:cNvPr id="24" name="TextBox 24"/>
          <p:cNvSpPr txBox="1"/>
          <p:nvPr/>
        </p:nvSpPr>
        <p:spPr>
          <a:xfrm>
            <a:off x="7993511" y="6920740"/>
            <a:ext cx="2489030"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Supporter</a:t>
            </a:r>
          </a:p>
        </p:txBody>
      </p:sp>
      <p:sp>
        <p:nvSpPr>
          <p:cNvPr id="25" name="TextBox 25"/>
          <p:cNvSpPr txBox="1"/>
          <p:nvPr/>
        </p:nvSpPr>
        <p:spPr>
          <a:xfrm>
            <a:off x="13335966" y="5662214"/>
            <a:ext cx="2586320" cy="894219"/>
          </a:xfrm>
          <a:prstGeom prst="rect">
            <a:avLst/>
          </a:prstGeom>
        </p:spPr>
        <p:txBody>
          <a:bodyPr lIns="0" tIns="0" rIns="0" bIns="0" rtlCol="0" anchor="t">
            <a:spAutoFit/>
          </a:bodyPr>
          <a:lstStyle/>
          <a:p>
            <a:pPr marL="0" lvl="0" indent="0" algn="ctr">
              <a:lnSpc>
                <a:spcPts val="3410"/>
              </a:lnSpc>
            </a:pPr>
            <a:r>
              <a:rPr lang="en-US" sz="3410" dirty="0">
                <a:solidFill>
                  <a:srgbClr val="FFBD59"/>
                </a:solidFill>
                <a:latin typeface="Garet Bold"/>
              </a:rPr>
              <a:t>Kushal</a:t>
            </a:r>
          </a:p>
          <a:p>
            <a:pPr marL="0" lvl="0" indent="0" algn="ctr">
              <a:lnSpc>
                <a:spcPts val="3410"/>
              </a:lnSpc>
            </a:pPr>
            <a:r>
              <a:rPr lang="en-US" sz="3410" dirty="0" err="1">
                <a:solidFill>
                  <a:srgbClr val="FFBD59"/>
                </a:solidFill>
                <a:latin typeface="Garet Bold"/>
              </a:rPr>
              <a:t>Ramwani</a:t>
            </a:r>
            <a:endParaRPr lang="en-US" sz="3410" dirty="0">
              <a:solidFill>
                <a:srgbClr val="FFBD59"/>
              </a:solidFill>
              <a:latin typeface="Garet Bold"/>
            </a:endParaRPr>
          </a:p>
        </p:txBody>
      </p:sp>
      <p:sp>
        <p:nvSpPr>
          <p:cNvPr id="27" name="TextBox 27"/>
          <p:cNvSpPr txBox="1"/>
          <p:nvPr/>
        </p:nvSpPr>
        <p:spPr>
          <a:xfrm>
            <a:off x="13450140" y="6937442"/>
            <a:ext cx="2274024" cy="283283"/>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Blinker"/>
              </a:rPr>
              <a:t>Mental Supporter</a:t>
            </a:r>
          </a:p>
        </p:txBody>
      </p:sp>
      <p:pic>
        <p:nvPicPr>
          <p:cNvPr id="30" name="Picture 29">
            <a:extLst>
              <a:ext uri="{FF2B5EF4-FFF2-40B4-BE49-F238E27FC236}">
                <a16:creationId xmlns:a16="http://schemas.microsoft.com/office/drawing/2014/main" id="{2D8B3BB7-0EFB-55ED-1DD3-00E169B15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3490710"/>
            <a:ext cx="1574808" cy="1949018"/>
          </a:xfrm>
          <a:prstGeom prst="rect">
            <a:avLst/>
          </a:prstGeom>
        </p:spPr>
      </p:pic>
      <p:pic>
        <p:nvPicPr>
          <p:cNvPr id="7" name="Picture 6">
            <a:extLst>
              <a:ext uri="{FF2B5EF4-FFF2-40B4-BE49-F238E27FC236}">
                <a16:creationId xmlns:a16="http://schemas.microsoft.com/office/drawing/2014/main" id="{84C963DC-60F5-6050-7418-36280EEF6A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4671" y="3678400"/>
            <a:ext cx="1680713" cy="1680713"/>
          </a:xfrm>
          <a:prstGeom prst="rect">
            <a:avLst/>
          </a:prstGeom>
        </p:spPr>
      </p:pic>
      <p:pic>
        <p:nvPicPr>
          <p:cNvPr id="11" name="Picture 10">
            <a:extLst>
              <a:ext uri="{FF2B5EF4-FFF2-40B4-BE49-F238E27FC236}">
                <a16:creationId xmlns:a16="http://schemas.microsoft.com/office/drawing/2014/main" id="{FD68B6BD-34C4-1155-1AA5-E07B39FD2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49298" y="3621209"/>
            <a:ext cx="1475708" cy="1994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341</Words>
  <Application>Microsoft Office PowerPoint</Application>
  <PresentationFormat>Custom</PresentationFormat>
  <Paragraphs>33</Paragraphs>
  <Slides>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Garet</vt:lpstr>
      <vt:lpstr>Glacial Indifference Bold</vt:lpstr>
      <vt:lpstr>Blinker</vt:lpstr>
      <vt:lpstr>Poppins</vt:lpstr>
      <vt:lpstr>Glacial Indifference</vt:lpstr>
      <vt:lpstr>Calibri</vt:lpstr>
      <vt:lpstr>Arial</vt:lpstr>
      <vt:lpstr>Mont Bold</vt:lpstr>
      <vt:lpstr>League Spartan</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Yavish Sahrawat</cp:lastModifiedBy>
  <cp:revision>7</cp:revision>
  <dcterms:created xsi:type="dcterms:W3CDTF">2006-08-16T00:00:00Z</dcterms:created>
  <dcterms:modified xsi:type="dcterms:W3CDTF">2023-10-28T05:59:48Z</dcterms:modified>
  <dc:identifier>DAFxrxF-qp8</dc:identifier>
</cp:coreProperties>
</file>